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66"/>
    <a:srgbClr val="FF33CC"/>
    <a:srgbClr val="00FFCC"/>
    <a:srgbClr val="0000FF"/>
    <a:srgbClr val="99FF33"/>
    <a:srgbClr val="FF0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0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AE0CC-DAD8-41F2-B6D0-B08BF92882BA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D0B65-B5BC-47BF-99EC-261169969FD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506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D0B65-B5BC-47BF-99EC-261169969FDA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496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054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785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591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16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923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574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251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323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729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186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99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3C8E9-6475-49BC-8C93-D26AFD03F523}" type="datetimeFigureOut">
              <a:rPr lang="en-IN" smtClean="0"/>
              <a:t>25-09-2020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F7A7-17B4-4C45-AB23-63454D09B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892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94CE0-67F3-48DB-8390-C826F655D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" y="-86628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32B832-C0CE-408B-B3EB-7A004F9EFCB5}"/>
              </a:ext>
            </a:extLst>
          </p:cNvPr>
          <p:cNvSpPr txBox="1"/>
          <p:nvPr/>
        </p:nvSpPr>
        <p:spPr>
          <a:xfrm>
            <a:off x="3935760" y="1376774"/>
            <a:ext cx="475252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Good Morning Students!</a:t>
            </a:r>
          </a:p>
          <a:p>
            <a:endParaRPr lang="en-US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Our lesson today is on </a:t>
            </a:r>
            <a:r>
              <a:rPr lang="en-US" sz="3000" u="sng" dirty="0">
                <a:solidFill>
                  <a:schemeClr val="bg1"/>
                </a:solidFill>
                <a:latin typeface="Arial Black" panose="020B0A04020102020204" pitchFamily="34" charset="0"/>
              </a:rPr>
              <a:t>MULTIPLICATION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IN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8F27AB-E739-4018-ACD2-74832CBB1E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06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9"/>
    </mc:Choice>
    <mc:Fallback>
      <p:transition spd="slow" advTm="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14D0A1-95A2-4C44-A412-4D954DBB8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53" y="620713"/>
            <a:ext cx="9756493" cy="5505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2EEE74-578E-4083-A1D2-CB8459AE7B3A}"/>
              </a:ext>
            </a:extLst>
          </p:cNvPr>
          <p:cNvSpPr txBox="1"/>
          <p:nvPr/>
        </p:nvSpPr>
        <p:spPr>
          <a:xfrm>
            <a:off x="3647728" y="1628800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Thank You my dear students.</a:t>
            </a:r>
            <a:endParaRPr lang="en-IN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C00A63B-130B-47D3-A809-9E54F5B76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8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7"/>
    </mc:Choice>
    <mc:Fallback>
      <p:transition spd="slow" advTm="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7A5429-5EB4-4F5C-BCE3-E2B40C1E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404664"/>
            <a:ext cx="11377264" cy="6120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Multiplication is combining equal groups together to find a total.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There are three parts to a multiplication sentence.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4       X        3   =       12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Factor       </a:t>
            </a:r>
            <a:r>
              <a:rPr lang="en-IN" dirty="0" err="1">
                <a:solidFill>
                  <a:schemeClr val="bg1"/>
                </a:solidFill>
              </a:rPr>
              <a:t>Factor</a:t>
            </a:r>
            <a:r>
              <a:rPr lang="en-IN" dirty="0">
                <a:solidFill>
                  <a:schemeClr val="bg1"/>
                </a:solidFill>
              </a:rPr>
              <a:t>      Product</a:t>
            </a:r>
            <a:br>
              <a:rPr lang="en-IN" dirty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The </a:t>
            </a:r>
            <a:r>
              <a:rPr lang="en-IN" u="sng" dirty="0">
                <a:solidFill>
                  <a:srgbClr val="FFFF00"/>
                </a:solidFill>
              </a:rPr>
              <a:t>first factor </a:t>
            </a:r>
            <a:r>
              <a:rPr lang="en-IN" dirty="0">
                <a:solidFill>
                  <a:schemeClr val="bg1"/>
                </a:solidFill>
              </a:rPr>
              <a:t>in a multiplication sentence tells how many groups we have. Here we have 4 groups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The </a:t>
            </a:r>
            <a:r>
              <a:rPr lang="en-IN" u="sng" dirty="0">
                <a:solidFill>
                  <a:srgbClr val="FFFF00"/>
                </a:solidFill>
              </a:rPr>
              <a:t>second factor </a:t>
            </a:r>
            <a:r>
              <a:rPr lang="en-IN" dirty="0">
                <a:solidFill>
                  <a:schemeClr val="bg1"/>
                </a:solidFill>
              </a:rPr>
              <a:t>tells us how many pieces are in each group. Here we have 3 pieces in each group.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The </a:t>
            </a:r>
            <a:r>
              <a:rPr lang="en-IN" u="sng" dirty="0">
                <a:solidFill>
                  <a:srgbClr val="FFFF00"/>
                </a:solidFill>
              </a:rPr>
              <a:t>product</a:t>
            </a:r>
            <a:r>
              <a:rPr lang="en-IN" dirty="0">
                <a:solidFill>
                  <a:schemeClr val="bg1"/>
                </a:solidFill>
              </a:rPr>
              <a:t> tells us how many pieces we have all together. Here we have 12 pieces all together.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2567608" y="1916832"/>
            <a:ext cx="72008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Up Arrow 4"/>
          <p:cNvSpPr/>
          <p:nvPr/>
        </p:nvSpPr>
        <p:spPr>
          <a:xfrm>
            <a:off x="4007768" y="1916832"/>
            <a:ext cx="72008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Up Arrow 3">
            <a:extLst>
              <a:ext uri="{FF2B5EF4-FFF2-40B4-BE49-F238E27FC236}">
                <a16:creationId xmlns:a16="http://schemas.microsoft.com/office/drawing/2014/main" id="{2DFC73F8-40D3-4190-9529-D223E7075B35}"/>
              </a:ext>
            </a:extLst>
          </p:cNvPr>
          <p:cNvSpPr/>
          <p:nvPr/>
        </p:nvSpPr>
        <p:spPr>
          <a:xfrm>
            <a:off x="911424" y="1928418"/>
            <a:ext cx="72008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FD6EB58-EF50-46C2-AC10-26AA3A172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14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20"/>
    </mc:Choice>
    <mc:Fallback>
      <p:transition spd="slow" advTm="5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97893-30E6-4F84-917B-4F758B716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00" y="327497"/>
            <a:ext cx="11315600" cy="6192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sz="5200" dirty="0">
                <a:solidFill>
                  <a:srgbClr val="00B0F0"/>
                </a:solidFill>
                <a:latin typeface="Arial Black" panose="020B0A04020102020204" pitchFamily="34" charset="0"/>
              </a:rPr>
              <a:t>        </a:t>
            </a:r>
            <a:r>
              <a:rPr lang="en-IN" sz="5200" u="sng" dirty="0">
                <a:solidFill>
                  <a:srgbClr val="00B0F0"/>
                </a:solidFill>
                <a:latin typeface="Arial Black" panose="020B0A04020102020204" pitchFamily="34" charset="0"/>
              </a:rPr>
              <a:t>Multiplication Facts</a:t>
            </a:r>
            <a:r>
              <a:rPr lang="en-IN" sz="5200" dirty="0">
                <a:solidFill>
                  <a:srgbClr val="00B0F0"/>
                </a:solidFill>
                <a:latin typeface="Arial Black" panose="020B0A04020102020204" pitchFamily="34" charset="0"/>
              </a:rPr>
              <a:t>:</a:t>
            </a:r>
            <a:br>
              <a:rPr lang="en-IN" sz="52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endParaRPr lang="en-IN" sz="43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Numbers can be multiplied in any order. The product will remain the same.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	</a:t>
            </a:r>
            <a:r>
              <a:rPr lang="en-IN" dirty="0">
                <a:solidFill>
                  <a:srgbClr val="FFFF00"/>
                </a:solidFill>
              </a:rPr>
              <a:t>7    X   4  = 28		 7    X   4  = 4    X   7 = 28</a:t>
            </a: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        4    X   7   = 28</a:t>
            </a:r>
            <a:br>
              <a:rPr lang="en-IN" dirty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 When a number is multiplied by 1, the product is the number itself.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</a:t>
            </a:r>
            <a:r>
              <a:rPr lang="en-IN" dirty="0">
                <a:solidFill>
                  <a:srgbClr val="99FF33"/>
                </a:solidFill>
              </a:rPr>
              <a:t>8  X  1  =  8,    35  X 1  =  35</a:t>
            </a:r>
            <a:br>
              <a:rPr lang="en-IN" dirty="0">
                <a:solidFill>
                  <a:schemeClr val="bg1"/>
                </a:solidFill>
              </a:rPr>
            </a:br>
            <a:endParaRPr lang="en-IN" sz="35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 When a number is multiplied by zero, the product is always zero.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</a:t>
            </a:r>
            <a:r>
              <a:rPr lang="en-IN" dirty="0">
                <a:solidFill>
                  <a:srgbClr val="FF33CC"/>
                </a:solidFill>
              </a:rPr>
              <a:t>5  X  0  =  0,    100  X  0  =  0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5D8035-8191-407C-B771-CCE3C0EFBA3B}"/>
              </a:ext>
            </a:extLst>
          </p:cNvPr>
          <p:cNvCxnSpPr/>
          <p:nvPr/>
        </p:nvCxnSpPr>
        <p:spPr>
          <a:xfrm>
            <a:off x="4655840" y="2163841"/>
            <a:ext cx="0" cy="126000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711769-112A-4A92-9ECB-8DF690DD3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76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52"/>
    </mc:Choice>
    <mc:Fallback>
      <p:transition spd="slow" advTm="5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76B29-CA35-4156-B0B3-21023270F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880" y="332656"/>
            <a:ext cx="11387608" cy="619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  <a:latin typeface="Arial Black" panose="020B0A04020102020204" pitchFamily="34" charset="0"/>
              </a:rPr>
              <a:t>        </a:t>
            </a:r>
            <a:r>
              <a:rPr lang="en-IN" sz="3600" u="sng" dirty="0">
                <a:solidFill>
                  <a:srgbClr val="FF33CC"/>
                </a:solidFill>
                <a:latin typeface="Arial Black" panose="020B0A04020102020204" pitchFamily="34" charset="0"/>
              </a:rPr>
              <a:t>Multiplying by 10, 20, 30,…….., 90</a:t>
            </a:r>
            <a:br>
              <a:rPr lang="en-IN" sz="3600" u="sng" dirty="0">
                <a:solidFill>
                  <a:srgbClr val="FF33CC"/>
                </a:solidFill>
                <a:latin typeface="Arial Black" panose="020B0A04020102020204" pitchFamily="34" charset="0"/>
              </a:rPr>
            </a:br>
            <a:endParaRPr lang="en-IN" sz="2400" u="sng" dirty="0">
              <a:solidFill>
                <a:srgbClr val="FF33CC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To multiply a number by 10, write a zero to the right of the number.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	1 X 10 = 10               3 X 10 = 30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	2 X 10 = 20               4 X 10 = 40</a:t>
            </a:r>
            <a:br>
              <a:rPr lang="en-IN" dirty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To multiply a number by 20, 30,….,90, write a zero in the ones place. Then multiply the remaining numbers.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                         	     </a:t>
            </a:r>
            <a:r>
              <a:rPr lang="en-IN" u="sng" dirty="0">
                <a:solidFill>
                  <a:srgbClr val="FFC000"/>
                </a:solidFill>
              </a:rPr>
              <a:t>H</a:t>
            </a:r>
            <a:r>
              <a:rPr lang="en-IN" dirty="0">
                <a:solidFill>
                  <a:schemeClr val="bg1"/>
                </a:solidFill>
              </a:rPr>
              <a:t>     </a:t>
            </a:r>
            <a:r>
              <a:rPr lang="en-IN" u="sng" dirty="0">
                <a:solidFill>
                  <a:srgbClr val="00B0F0"/>
                </a:solidFill>
              </a:rPr>
              <a:t>T</a:t>
            </a:r>
            <a:r>
              <a:rPr lang="en-IN" dirty="0">
                <a:solidFill>
                  <a:schemeClr val="bg1"/>
                </a:solidFill>
              </a:rPr>
              <a:t>    </a:t>
            </a:r>
            <a:r>
              <a:rPr lang="en-IN" u="sng" dirty="0">
                <a:solidFill>
                  <a:srgbClr val="FF0066"/>
                </a:solidFill>
              </a:rPr>
              <a:t>O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	3 X 20 = 3  X 2 tens = 6 tens  =         </a:t>
            </a:r>
            <a:r>
              <a:rPr lang="en-IN" dirty="0">
                <a:solidFill>
                  <a:srgbClr val="00B0F0"/>
                </a:solidFill>
              </a:rPr>
              <a:t>6</a:t>
            </a:r>
            <a:r>
              <a:rPr lang="en-IN" dirty="0">
                <a:solidFill>
                  <a:schemeClr val="bg1"/>
                </a:solidFill>
              </a:rPr>
              <a:t>     </a:t>
            </a:r>
            <a:r>
              <a:rPr lang="en-IN" dirty="0">
                <a:solidFill>
                  <a:srgbClr val="FF0066"/>
                </a:solidFill>
              </a:rPr>
              <a:t>0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	9 X 50 = 9 X 5 tens = 45 tens =  </a:t>
            </a:r>
            <a:r>
              <a:rPr lang="en-IN" dirty="0">
                <a:solidFill>
                  <a:srgbClr val="FFC000"/>
                </a:solidFill>
              </a:rPr>
              <a:t>4</a:t>
            </a:r>
            <a:r>
              <a:rPr lang="en-IN" dirty="0">
                <a:solidFill>
                  <a:schemeClr val="bg1"/>
                </a:solidFill>
              </a:rPr>
              <a:t>     </a:t>
            </a:r>
            <a:r>
              <a:rPr lang="en-IN" dirty="0">
                <a:solidFill>
                  <a:srgbClr val="00B0F0"/>
                </a:solidFill>
              </a:rPr>
              <a:t>5</a:t>
            </a:r>
            <a:r>
              <a:rPr lang="en-IN" dirty="0">
                <a:solidFill>
                  <a:schemeClr val="bg1"/>
                </a:solidFill>
              </a:rPr>
              <a:t>     </a:t>
            </a:r>
            <a:r>
              <a:rPr lang="en-IN" dirty="0">
                <a:solidFill>
                  <a:srgbClr val="FF0066"/>
                </a:solidFill>
              </a:rPr>
              <a:t>0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877E68-A0F2-431E-AE40-2D183B9490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67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15"/>
    </mc:Choice>
    <mc:Fallback>
      <p:transition spd="slow" advTm="58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6639A7-E272-4913-97CD-857057F0F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1"/>
            <a:ext cx="12216680" cy="684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20" y="260648"/>
            <a:ext cx="11315600" cy="6336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N" sz="3900" u="sng" dirty="0">
                <a:solidFill>
                  <a:srgbClr val="FF33CC"/>
                </a:solidFill>
                <a:latin typeface="Arial Black" panose="020B0A04020102020204" pitchFamily="34" charset="0"/>
              </a:rPr>
              <a:t>Multiplying by 100, 200, 300,…….., 900</a:t>
            </a:r>
            <a:br>
              <a:rPr lang="en-IN" sz="3900" u="sng" dirty="0">
                <a:solidFill>
                  <a:srgbClr val="FF33CC"/>
                </a:solidFill>
                <a:latin typeface="Arial Black" panose="020B0A04020102020204" pitchFamily="34" charset="0"/>
              </a:rPr>
            </a:br>
            <a:endParaRPr lang="en-IN" sz="2400" u="sng" dirty="0">
              <a:solidFill>
                <a:srgbClr val="FF33CC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To multiply a number by 100, write two zeros to the right of the number.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	</a:t>
            </a:r>
            <a:r>
              <a:rPr lang="en-IN" dirty="0">
                <a:solidFill>
                  <a:srgbClr val="FFFF00"/>
                </a:solidFill>
              </a:rPr>
              <a:t>1 X 100 = 100               3 X 100 = 300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	</a:t>
            </a:r>
            <a:r>
              <a:rPr lang="en-IN" dirty="0">
                <a:solidFill>
                  <a:srgbClr val="00CC00"/>
                </a:solidFill>
              </a:rPr>
              <a:t>2 X 100 = 200               4 X 100 = 400</a:t>
            </a:r>
            <a:br>
              <a:rPr lang="en-IN" dirty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olidFill>
                  <a:schemeClr val="bg1"/>
                </a:solidFill>
              </a:rPr>
              <a:t>To multiply a number by 200, 300,….,900, write two zeros in the ones and tens place. Then multiply the remaining numbers.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                                         </a:t>
            </a:r>
            <a:r>
              <a:rPr lang="en-IN" u="sng" dirty="0">
                <a:solidFill>
                  <a:srgbClr val="FF0000"/>
                </a:solidFill>
              </a:rPr>
              <a:t>Th </a:t>
            </a:r>
            <a:r>
              <a:rPr lang="en-IN" dirty="0">
                <a:solidFill>
                  <a:schemeClr val="bg1"/>
                </a:solidFill>
              </a:rPr>
              <a:t>   </a:t>
            </a:r>
            <a:r>
              <a:rPr lang="en-IN" sz="3000" u="sng" dirty="0">
                <a:solidFill>
                  <a:srgbClr val="0000FF"/>
                </a:solidFill>
              </a:rPr>
              <a:t>H </a:t>
            </a:r>
            <a:r>
              <a:rPr lang="en-IN" sz="3000" dirty="0">
                <a:solidFill>
                  <a:schemeClr val="bg1"/>
                </a:solidFill>
              </a:rPr>
              <a:t>  </a:t>
            </a:r>
            <a:r>
              <a:rPr lang="en-IN" sz="3000" u="sng" dirty="0">
                <a:solidFill>
                  <a:srgbClr val="FFFF00"/>
                </a:solidFill>
              </a:rPr>
              <a:t>T</a:t>
            </a:r>
            <a:r>
              <a:rPr lang="en-IN" sz="3000" u="sng" dirty="0">
                <a:solidFill>
                  <a:schemeClr val="bg1"/>
                </a:solidFill>
              </a:rPr>
              <a:t> </a:t>
            </a:r>
            <a:r>
              <a:rPr lang="en-IN" sz="3000" dirty="0">
                <a:solidFill>
                  <a:schemeClr val="bg1"/>
                </a:solidFill>
              </a:rPr>
              <a:t>   </a:t>
            </a:r>
            <a:r>
              <a:rPr lang="en-IN" sz="3000" u="sng" dirty="0">
                <a:solidFill>
                  <a:srgbClr val="00CC00"/>
                </a:solidFill>
              </a:rPr>
              <a:t>O</a:t>
            </a:r>
          </a:p>
          <a:p>
            <a:pPr marL="0" indent="0">
              <a:buNone/>
            </a:pPr>
            <a:r>
              <a:rPr lang="en-IN" sz="3000" dirty="0">
                <a:solidFill>
                  <a:schemeClr val="bg1"/>
                </a:solidFill>
              </a:rPr>
              <a:t> 4 X 200 = 4 X 2 hundreds = 8 hundreds  =            </a:t>
            </a:r>
            <a:r>
              <a:rPr lang="en-IN" sz="3000" dirty="0">
                <a:solidFill>
                  <a:srgbClr val="0000FF"/>
                </a:solidFill>
              </a:rPr>
              <a:t>8</a:t>
            </a:r>
            <a:r>
              <a:rPr lang="en-IN" sz="3000" dirty="0">
                <a:solidFill>
                  <a:schemeClr val="bg1"/>
                </a:solidFill>
              </a:rPr>
              <a:t>    </a:t>
            </a:r>
            <a:r>
              <a:rPr lang="en-IN" sz="3000" dirty="0">
                <a:solidFill>
                  <a:srgbClr val="FFFF00"/>
                </a:solidFill>
              </a:rPr>
              <a:t>0</a:t>
            </a:r>
            <a:r>
              <a:rPr lang="en-IN" sz="3000" dirty="0">
                <a:solidFill>
                  <a:schemeClr val="bg1"/>
                </a:solidFill>
              </a:rPr>
              <a:t>    </a:t>
            </a:r>
            <a:r>
              <a:rPr lang="en-IN" sz="3000" dirty="0">
                <a:solidFill>
                  <a:srgbClr val="00CC00"/>
                </a:solidFill>
              </a:rPr>
              <a:t>0</a:t>
            </a:r>
          </a:p>
          <a:p>
            <a:pPr marL="0" indent="0">
              <a:buNone/>
            </a:pPr>
            <a:r>
              <a:rPr lang="en-IN" sz="3000" dirty="0">
                <a:solidFill>
                  <a:schemeClr val="bg1"/>
                </a:solidFill>
              </a:rPr>
              <a:t> 6 X 400 = 6 X 4 hundreds = 24 hundreds =   </a:t>
            </a:r>
            <a:r>
              <a:rPr lang="en-IN" sz="3000" dirty="0">
                <a:solidFill>
                  <a:srgbClr val="FF0000"/>
                </a:solidFill>
              </a:rPr>
              <a:t>2</a:t>
            </a:r>
            <a:r>
              <a:rPr lang="en-IN" sz="3000" dirty="0">
                <a:solidFill>
                  <a:schemeClr val="bg1"/>
                </a:solidFill>
              </a:rPr>
              <a:t>      </a:t>
            </a:r>
            <a:r>
              <a:rPr lang="en-IN" sz="3000" dirty="0">
                <a:solidFill>
                  <a:srgbClr val="0000FF"/>
                </a:solidFill>
              </a:rPr>
              <a:t>4</a:t>
            </a:r>
            <a:r>
              <a:rPr lang="en-IN" sz="3000" dirty="0">
                <a:solidFill>
                  <a:schemeClr val="bg1"/>
                </a:solidFill>
              </a:rPr>
              <a:t>    </a:t>
            </a:r>
            <a:r>
              <a:rPr lang="en-IN" sz="3000" dirty="0">
                <a:solidFill>
                  <a:srgbClr val="FFFF00"/>
                </a:solidFill>
              </a:rPr>
              <a:t>0</a:t>
            </a:r>
            <a:r>
              <a:rPr lang="en-IN" sz="3000" dirty="0">
                <a:solidFill>
                  <a:schemeClr val="bg1"/>
                </a:solidFill>
              </a:rPr>
              <a:t>    </a:t>
            </a:r>
            <a:r>
              <a:rPr lang="en-IN" sz="3000" dirty="0">
                <a:solidFill>
                  <a:srgbClr val="00CC00"/>
                </a:solidFill>
              </a:rPr>
              <a:t>0</a:t>
            </a:r>
          </a:p>
          <a:p>
            <a:endParaRPr lang="en-IN" sz="30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C21CD-A1DA-409E-A580-AAF9512777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61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92"/>
    </mc:Choice>
    <mc:Fallback>
      <p:transition spd="slow" advTm="6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B1B56-0D0C-4941-89A7-101487EBE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39328" cy="684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56" y="260648"/>
            <a:ext cx="11521280" cy="63367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IN" sz="3800" u="sng" dirty="0">
                <a:solidFill>
                  <a:srgbClr val="FF33CC"/>
                </a:solidFill>
                <a:latin typeface="Arial Black" panose="020B0A04020102020204" pitchFamily="34" charset="0"/>
              </a:rPr>
              <a:t>Multiplying 3-digit numbers Without regrouping</a:t>
            </a:r>
            <a:br>
              <a:rPr lang="en-IN" sz="3800" u="sng" dirty="0">
                <a:solidFill>
                  <a:srgbClr val="FF33CC"/>
                </a:solidFill>
                <a:latin typeface="Arial Black" panose="020B0A04020102020204" pitchFamily="34" charset="0"/>
              </a:rPr>
            </a:br>
            <a:endParaRPr lang="en-IN" sz="3800" u="sng" dirty="0">
              <a:solidFill>
                <a:srgbClr val="FF33CC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IN" sz="4200" dirty="0">
                <a:solidFill>
                  <a:schemeClr val="bg1"/>
                </a:solidFill>
              </a:rPr>
              <a:t>Example:  Multiply 324 by 2</a:t>
            </a:r>
          </a:p>
          <a:p>
            <a:pPr marL="0" indent="0">
              <a:buNone/>
            </a:pPr>
            <a:r>
              <a:rPr lang="en-IN" sz="2000" dirty="0">
                <a:solidFill>
                  <a:schemeClr val="bg1"/>
                </a:solidFill>
              </a:rPr>
              <a:t>Multiply the digit in the ones place          	 Multiply the digit in the tens place                  		Multiply the digit in the hundreds place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H   T   O                		H  T  O                   			H  T  O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3    2   4                   		3  2  4                    			3   2  4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</a:t>
            </a:r>
            <a:r>
              <a:rPr lang="en-IN" sz="3800" u="sng" dirty="0">
                <a:solidFill>
                  <a:schemeClr val="bg1"/>
                </a:solidFill>
              </a:rPr>
              <a:t>     X    2 </a:t>
            </a:r>
            <a:r>
              <a:rPr lang="en-IN" sz="3800" dirty="0">
                <a:solidFill>
                  <a:schemeClr val="bg1"/>
                </a:solidFill>
              </a:rPr>
              <a:t>                   		</a:t>
            </a:r>
            <a:r>
              <a:rPr lang="en-IN" sz="3800" u="sng" dirty="0">
                <a:solidFill>
                  <a:schemeClr val="bg1"/>
                </a:solidFill>
              </a:rPr>
              <a:t>    X  2 </a:t>
            </a:r>
            <a:r>
              <a:rPr lang="en-IN" sz="3800" dirty="0">
                <a:solidFill>
                  <a:schemeClr val="bg1"/>
                </a:solidFill>
              </a:rPr>
              <a:t>                			</a:t>
            </a:r>
            <a:r>
              <a:rPr lang="en-IN" sz="3800" u="sng" dirty="0">
                <a:solidFill>
                  <a:schemeClr val="bg1"/>
                </a:solidFill>
              </a:rPr>
              <a:t>     X   2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</a:t>
            </a:r>
            <a:r>
              <a:rPr lang="en-IN" sz="3800" u="sng" dirty="0">
                <a:solidFill>
                  <a:schemeClr val="bg1"/>
                </a:solidFill>
              </a:rPr>
              <a:t>          8 </a:t>
            </a:r>
            <a:r>
              <a:rPr lang="en-IN" sz="3800" dirty="0">
                <a:solidFill>
                  <a:schemeClr val="bg1"/>
                </a:solidFill>
              </a:rPr>
              <a:t>                      		</a:t>
            </a:r>
            <a:r>
              <a:rPr lang="en-IN" sz="3800" u="sng" dirty="0">
                <a:solidFill>
                  <a:schemeClr val="bg1"/>
                </a:solidFill>
              </a:rPr>
              <a:t>    4  8 </a:t>
            </a:r>
            <a:r>
              <a:rPr lang="en-IN" sz="3800" dirty="0">
                <a:solidFill>
                  <a:schemeClr val="bg1"/>
                </a:solidFill>
              </a:rPr>
              <a:t>                  			</a:t>
            </a:r>
            <a:r>
              <a:rPr lang="en-IN" sz="3800" u="sng" dirty="0">
                <a:solidFill>
                  <a:schemeClr val="bg1"/>
                </a:solidFill>
              </a:rPr>
              <a:t>6   4    8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 2 x 4 ones = 8 ones      		        2 X 2 tens  = 4 tens          			2 X 3 hundreds = 6 hundreds</a:t>
            </a:r>
            <a:br>
              <a:rPr lang="en-IN" sz="2000" dirty="0">
                <a:solidFill>
                  <a:schemeClr val="bg1"/>
                </a:solidFill>
              </a:rPr>
            </a:br>
            <a:endParaRPr lang="en-IN" sz="2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IN" sz="3900" u="sng" dirty="0">
                <a:solidFill>
                  <a:srgbClr val="FF33CC"/>
                </a:solidFill>
                <a:latin typeface="Arial Black" panose="020B0A04020102020204" pitchFamily="34" charset="0"/>
              </a:rPr>
              <a:t>Multiplying 2-digit numbers With regrouping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Example:  What is the product of 12 and 17?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				H     T   O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       			        1   2         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                                                            </a:t>
            </a:r>
            <a:r>
              <a:rPr lang="en-IN" sz="2600" u="sng" dirty="0">
                <a:solidFill>
                  <a:schemeClr val="bg1"/>
                </a:solidFill>
              </a:rPr>
              <a:t>X   1   7   </a:t>
            </a:r>
            <a:r>
              <a:rPr lang="en-IN" sz="2600" dirty="0">
                <a:solidFill>
                  <a:schemeClr val="bg1"/>
                </a:solidFill>
              </a:rPr>
              <a:t>                           10 + 7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				       7   4                            Multiply 12 by the ones. 12 X 7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				  </a:t>
            </a:r>
            <a:r>
              <a:rPr lang="en-IN" sz="2600" u="sng" dirty="0">
                <a:solidFill>
                  <a:schemeClr val="bg1"/>
                </a:solidFill>
              </a:rPr>
              <a:t>+1  2   0   </a:t>
            </a:r>
            <a:r>
              <a:rPr lang="en-IN" sz="2600" dirty="0">
                <a:solidFill>
                  <a:schemeClr val="bg1"/>
                </a:solidFill>
              </a:rPr>
              <a:t>                          Multiply 12 by the tens. 12 X 10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				  </a:t>
            </a:r>
            <a:r>
              <a:rPr lang="en-IN" sz="2600" u="sng" dirty="0">
                <a:solidFill>
                  <a:schemeClr val="bg1"/>
                </a:solidFill>
              </a:rPr>
              <a:t>  1   9   4  </a:t>
            </a:r>
            <a:r>
              <a:rPr lang="en-IN" sz="2600" dirty="0">
                <a:solidFill>
                  <a:schemeClr val="bg1"/>
                </a:solidFill>
              </a:rPr>
              <a:t>                          Add the products.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                    Ans: 194.</a:t>
            </a:r>
          </a:p>
          <a:p>
            <a:pPr marL="0" indent="0">
              <a:buNone/>
            </a:pPr>
            <a:endParaRPr lang="en-IN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303912" y="5229200"/>
            <a:ext cx="978408" cy="10801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311857" y="5507759"/>
            <a:ext cx="978408" cy="10801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303912" y="5786318"/>
            <a:ext cx="978408" cy="10801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11857" y="6046967"/>
            <a:ext cx="978408" cy="10801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00"/>
              </a:solidFill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268E3E6F-8214-4F9C-9313-20BAED61CC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7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64"/>
    </mc:Choice>
    <mc:Fallback>
      <p:transition spd="slow" advTm="7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B1B56-0D0C-4941-89A7-101487EBE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7"/>
            <a:ext cx="12192000" cy="684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34252"/>
            <a:ext cx="11521280" cy="63367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IN" sz="3800" u="sng" dirty="0">
                <a:solidFill>
                  <a:srgbClr val="FF33CC"/>
                </a:solidFill>
                <a:latin typeface="Arial Black" panose="020B0A04020102020204" pitchFamily="34" charset="0"/>
              </a:rPr>
              <a:t>Multiplying 3-digit numbers With regrouping</a:t>
            </a:r>
            <a:br>
              <a:rPr lang="en-IN" sz="3800" u="sng" dirty="0">
                <a:solidFill>
                  <a:srgbClr val="FF33CC"/>
                </a:solidFill>
                <a:latin typeface="Arial Black" panose="020B0A04020102020204" pitchFamily="34" charset="0"/>
              </a:rPr>
            </a:br>
            <a:endParaRPr lang="en-IN" sz="3800" u="sng" dirty="0">
              <a:solidFill>
                <a:srgbClr val="FF33CC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IN" sz="4200" dirty="0">
                <a:solidFill>
                  <a:schemeClr val="bg1"/>
                </a:solidFill>
              </a:rPr>
              <a:t>Example:  Find the product of 315 and 3</a:t>
            </a:r>
          </a:p>
          <a:p>
            <a:pPr marL="0" indent="0">
              <a:buNone/>
            </a:pPr>
            <a:r>
              <a:rPr lang="en-IN" sz="2000" dirty="0">
                <a:solidFill>
                  <a:schemeClr val="bg1"/>
                </a:solidFill>
              </a:rPr>
              <a:t>Multiply the digit in the ones place          	 Multiply the digit in the tens place                  		Multiply the digit in the hundreds place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H    T    O                		H  T  O                   			H  T  O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3    </a:t>
            </a:r>
            <a:r>
              <a:rPr lang="en-IN" sz="3800" baseline="30000" dirty="0">
                <a:solidFill>
                  <a:srgbClr val="FFFF00"/>
                </a:solidFill>
              </a:rPr>
              <a:t>1</a:t>
            </a:r>
            <a:r>
              <a:rPr lang="en-IN" sz="3800" dirty="0">
                <a:solidFill>
                  <a:schemeClr val="bg1"/>
                </a:solidFill>
              </a:rPr>
              <a:t>1   5                   		3  </a:t>
            </a:r>
            <a:r>
              <a:rPr lang="en-IN" sz="3800" baseline="30000" dirty="0">
                <a:solidFill>
                  <a:srgbClr val="FFFF00"/>
                </a:solidFill>
              </a:rPr>
              <a:t>1</a:t>
            </a:r>
            <a:r>
              <a:rPr lang="en-IN" sz="3800" dirty="0">
                <a:solidFill>
                  <a:schemeClr val="bg1"/>
                </a:solidFill>
              </a:rPr>
              <a:t>1  5                    			3   </a:t>
            </a:r>
            <a:r>
              <a:rPr lang="en-IN" sz="3800" baseline="30000" dirty="0">
                <a:solidFill>
                  <a:srgbClr val="FFFF00"/>
                </a:solidFill>
              </a:rPr>
              <a:t>1</a:t>
            </a:r>
            <a:r>
              <a:rPr lang="en-IN" sz="3800" dirty="0">
                <a:solidFill>
                  <a:schemeClr val="bg1"/>
                </a:solidFill>
              </a:rPr>
              <a:t>1  5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</a:t>
            </a:r>
            <a:r>
              <a:rPr lang="en-IN" sz="3800" u="sng" dirty="0">
                <a:solidFill>
                  <a:schemeClr val="bg1"/>
                </a:solidFill>
              </a:rPr>
              <a:t>     X     3 </a:t>
            </a:r>
            <a:r>
              <a:rPr lang="en-IN" sz="3800" dirty="0">
                <a:solidFill>
                  <a:schemeClr val="bg1"/>
                </a:solidFill>
              </a:rPr>
              <a:t>                   		</a:t>
            </a:r>
            <a:r>
              <a:rPr lang="en-IN" sz="3800" u="sng" dirty="0">
                <a:solidFill>
                  <a:schemeClr val="bg1"/>
                </a:solidFill>
              </a:rPr>
              <a:t>     X  3 </a:t>
            </a:r>
            <a:r>
              <a:rPr lang="en-IN" sz="3800" dirty="0">
                <a:solidFill>
                  <a:schemeClr val="bg1"/>
                </a:solidFill>
              </a:rPr>
              <a:t>                			</a:t>
            </a:r>
            <a:r>
              <a:rPr lang="en-IN" sz="3800" u="sng" dirty="0">
                <a:solidFill>
                  <a:schemeClr val="bg1"/>
                </a:solidFill>
              </a:rPr>
              <a:t>      X   3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      </a:t>
            </a:r>
            <a:r>
              <a:rPr lang="en-IN" sz="3800" u="sng" dirty="0">
                <a:solidFill>
                  <a:schemeClr val="bg1"/>
                </a:solidFill>
              </a:rPr>
              <a:t>            5 </a:t>
            </a:r>
            <a:r>
              <a:rPr lang="en-IN" sz="3800" dirty="0">
                <a:solidFill>
                  <a:schemeClr val="bg1"/>
                </a:solidFill>
              </a:rPr>
              <a:t>                      		</a:t>
            </a:r>
            <a:r>
              <a:rPr lang="en-IN" sz="3800" u="sng" dirty="0">
                <a:solidFill>
                  <a:schemeClr val="bg1"/>
                </a:solidFill>
              </a:rPr>
              <a:t>     4  5 </a:t>
            </a:r>
            <a:r>
              <a:rPr lang="en-IN" sz="3800" dirty="0">
                <a:solidFill>
                  <a:schemeClr val="bg1"/>
                </a:solidFill>
              </a:rPr>
              <a:t>                  			</a:t>
            </a:r>
            <a:r>
              <a:rPr lang="en-IN" sz="3800" u="sng" dirty="0">
                <a:solidFill>
                  <a:schemeClr val="bg1"/>
                </a:solidFill>
              </a:rPr>
              <a:t>9   4    5</a:t>
            </a:r>
          </a:p>
          <a:p>
            <a:pPr marL="0" indent="0">
              <a:buNone/>
            </a:pPr>
            <a:r>
              <a:rPr lang="en-IN" sz="2400" dirty="0">
                <a:solidFill>
                  <a:schemeClr val="bg1"/>
                </a:solidFill>
              </a:rPr>
              <a:t> 3 x 5 ones = 15 ones      		        3 X 1 ten  = 3 tens          			3 X 3 hundreds = 9 hundreds</a:t>
            </a:r>
            <a:br>
              <a:rPr lang="en-IN" sz="2000" dirty="0">
                <a:solidFill>
                  <a:schemeClr val="bg1"/>
                </a:solidFill>
              </a:rPr>
            </a:br>
            <a:r>
              <a:rPr lang="en-IN" sz="2000" dirty="0">
                <a:solidFill>
                  <a:schemeClr val="bg1"/>
                </a:solidFill>
              </a:rPr>
              <a:t>Regroup 15 ones into 1 ten and 5 ones                                3 tens + 1 ten (carried over from ones) = 4 tens                     </a:t>
            </a:r>
            <a:endParaRPr lang="en-IN" sz="2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IN" sz="3900" u="sng" dirty="0">
                <a:solidFill>
                  <a:srgbClr val="FF33CC"/>
                </a:solidFill>
                <a:latin typeface="Arial Black" panose="020B0A04020102020204" pitchFamily="34" charset="0"/>
              </a:rPr>
              <a:t>Multiplying 2-digit numbers With regrouping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</a:rPr>
              <a:t>Example:  What is the product of 28 by 14?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				  </a:t>
            </a:r>
            <a:r>
              <a:rPr lang="en-IN" sz="2600" dirty="0">
                <a:solidFill>
                  <a:srgbClr val="00FFCC"/>
                </a:solidFill>
              </a:rPr>
              <a:t>H</a:t>
            </a:r>
            <a:r>
              <a:rPr lang="en-IN" sz="2600" dirty="0">
                <a:solidFill>
                  <a:schemeClr val="bg1"/>
                </a:solidFill>
              </a:rPr>
              <a:t>    </a:t>
            </a:r>
            <a:r>
              <a:rPr lang="en-IN" sz="2600" dirty="0">
                <a:solidFill>
                  <a:srgbClr val="FFFF00"/>
                </a:solidFill>
              </a:rPr>
              <a:t>T</a:t>
            </a:r>
            <a:r>
              <a:rPr lang="en-IN" sz="2600" dirty="0">
                <a:solidFill>
                  <a:schemeClr val="bg1"/>
                </a:solidFill>
              </a:rPr>
              <a:t>    </a:t>
            </a:r>
            <a:r>
              <a:rPr lang="en-IN" sz="2600" dirty="0">
                <a:solidFill>
                  <a:srgbClr val="00CC00"/>
                </a:solidFill>
              </a:rPr>
              <a:t>O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       		                        </a:t>
            </a:r>
            <a:r>
              <a:rPr lang="en-IN" sz="2800" baseline="30000" dirty="0">
                <a:solidFill>
                  <a:srgbClr val="FFFF00"/>
                </a:solidFill>
              </a:rPr>
              <a:t> </a:t>
            </a:r>
            <a:r>
              <a:rPr lang="en-IN" sz="2800" dirty="0">
                <a:solidFill>
                  <a:srgbClr val="FFFF00"/>
                </a:solidFill>
              </a:rPr>
              <a:t> </a:t>
            </a:r>
            <a:r>
              <a:rPr lang="en-IN" sz="2600" dirty="0">
                <a:solidFill>
                  <a:srgbClr val="FFFF00"/>
                </a:solidFill>
              </a:rPr>
              <a:t>2</a:t>
            </a:r>
            <a:r>
              <a:rPr lang="en-IN" sz="2600" dirty="0">
                <a:solidFill>
                  <a:schemeClr val="bg1"/>
                </a:solidFill>
              </a:rPr>
              <a:t>    </a:t>
            </a:r>
            <a:r>
              <a:rPr lang="en-IN" sz="2600" dirty="0">
                <a:solidFill>
                  <a:srgbClr val="00CC00"/>
                </a:solidFill>
              </a:rPr>
              <a:t>8</a:t>
            </a:r>
            <a:r>
              <a:rPr lang="en-IN" sz="2600" dirty="0">
                <a:solidFill>
                  <a:schemeClr val="bg1"/>
                </a:solidFill>
              </a:rPr>
              <a:t>         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                                                            </a:t>
            </a:r>
            <a:r>
              <a:rPr lang="en-IN" sz="2600" u="sng" dirty="0">
                <a:solidFill>
                  <a:schemeClr val="bg1"/>
                </a:solidFill>
              </a:rPr>
              <a:t>X    </a:t>
            </a:r>
            <a:r>
              <a:rPr lang="en-IN" sz="2600" u="sng" dirty="0">
                <a:solidFill>
                  <a:srgbClr val="FFFF00"/>
                </a:solidFill>
              </a:rPr>
              <a:t>1</a:t>
            </a:r>
            <a:r>
              <a:rPr lang="en-IN" sz="2600" u="sng" dirty="0">
                <a:solidFill>
                  <a:schemeClr val="bg1"/>
                </a:solidFill>
              </a:rPr>
              <a:t>    </a:t>
            </a:r>
            <a:r>
              <a:rPr lang="en-IN" sz="2600" u="sng" dirty="0">
                <a:solidFill>
                  <a:srgbClr val="00CC00"/>
                </a:solidFill>
              </a:rPr>
              <a:t>4</a:t>
            </a:r>
            <a:r>
              <a:rPr lang="en-IN" sz="2600" u="sng" dirty="0">
                <a:solidFill>
                  <a:schemeClr val="bg1"/>
                </a:solidFill>
              </a:rPr>
              <a:t>   </a:t>
            </a:r>
            <a:r>
              <a:rPr lang="en-IN" sz="2600" dirty="0">
                <a:solidFill>
                  <a:schemeClr val="bg1"/>
                </a:solidFill>
              </a:rPr>
              <a:t>                           10 + 4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				    </a:t>
            </a:r>
            <a:r>
              <a:rPr lang="en-IN" sz="2600" dirty="0">
                <a:solidFill>
                  <a:srgbClr val="00FFCC"/>
                </a:solidFill>
              </a:rPr>
              <a:t>1</a:t>
            </a:r>
            <a:r>
              <a:rPr lang="en-IN" sz="2600" dirty="0">
                <a:solidFill>
                  <a:schemeClr val="bg1"/>
                </a:solidFill>
              </a:rPr>
              <a:t>  </a:t>
            </a:r>
            <a:r>
              <a:rPr lang="en-IN" sz="2600" dirty="0">
                <a:solidFill>
                  <a:srgbClr val="FFFF00"/>
                </a:solidFill>
              </a:rPr>
              <a:t>1</a:t>
            </a:r>
            <a:r>
              <a:rPr lang="en-IN" sz="2600" dirty="0">
                <a:solidFill>
                  <a:schemeClr val="bg1"/>
                </a:solidFill>
              </a:rPr>
              <a:t>    </a:t>
            </a:r>
            <a:r>
              <a:rPr lang="en-IN" sz="2600" dirty="0">
                <a:solidFill>
                  <a:srgbClr val="00CC00"/>
                </a:solidFill>
              </a:rPr>
              <a:t>2</a:t>
            </a:r>
            <a:r>
              <a:rPr lang="en-IN" sz="2600" dirty="0">
                <a:solidFill>
                  <a:schemeClr val="bg1"/>
                </a:solidFill>
              </a:rPr>
              <a:t>                            Multiply 28 by the ones and regroup. 28 X 4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				  </a:t>
            </a:r>
            <a:r>
              <a:rPr lang="en-IN" sz="2600" u="sng" dirty="0">
                <a:solidFill>
                  <a:schemeClr val="bg1"/>
                </a:solidFill>
              </a:rPr>
              <a:t>+</a:t>
            </a:r>
            <a:r>
              <a:rPr lang="en-IN" sz="2600" u="sng" dirty="0">
                <a:solidFill>
                  <a:srgbClr val="00FFCC"/>
                </a:solidFill>
              </a:rPr>
              <a:t>2</a:t>
            </a:r>
            <a:r>
              <a:rPr lang="en-IN" sz="2600" u="sng" dirty="0">
                <a:solidFill>
                  <a:schemeClr val="bg1"/>
                </a:solidFill>
              </a:rPr>
              <a:t>  </a:t>
            </a:r>
            <a:r>
              <a:rPr lang="en-IN" sz="2600" u="sng" dirty="0">
                <a:solidFill>
                  <a:srgbClr val="FFFF00"/>
                </a:solidFill>
              </a:rPr>
              <a:t>8</a:t>
            </a:r>
            <a:r>
              <a:rPr lang="en-IN" sz="2600" u="sng" dirty="0">
                <a:solidFill>
                  <a:schemeClr val="bg1"/>
                </a:solidFill>
              </a:rPr>
              <a:t>    </a:t>
            </a:r>
            <a:r>
              <a:rPr lang="en-IN" sz="2600" u="sng" dirty="0">
                <a:solidFill>
                  <a:srgbClr val="00CC00"/>
                </a:solidFill>
              </a:rPr>
              <a:t>0</a:t>
            </a:r>
            <a:r>
              <a:rPr lang="en-IN" sz="2600" u="sng" dirty="0">
                <a:solidFill>
                  <a:schemeClr val="bg1"/>
                </a:solidFill>
              </a:rPr>
              <a:t>   </a:t>
            </a:r>
            <a:r>
              <a:rPr lang="en-IN" sz="2600" dirty="0">
                <a:solidFill>
                  <a:schemeClr val="bg1"/>
                </a:solidFill>
              </a:rPr>
              <a:t>                          Multiply 28 by the tens.                        28 X 10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				  </a:t>
            </a:r>
            <a:r>
              <a:rPr lang="en-IN" sz="2600" u="sng" dirty="0">
                <a:solidFill>
                  <a:schemeClr val="bg1"/>
                </a:solidFill>
              </a:rPr>
              <a:t>  </a:t>
            </a:r>
            <a:r>
              <a:rPr lang="en-IN" sz="2600" u="sng" dirty="0">
                <a:solidFill>
                  <a:srgbClr val="00FFCC"/>
                </a:solidFill>
              </a:rPr>
              <a:t>3</a:t>
            </a:r>
            <a:r>
              <a:rPr lang="en-IN" sz="2600" u="sng" dirty="0">
                <a:solidFill>
                  <a:schemeClr val="bg1"/>
                </a:solidFill>
              </a:rPr>
              <a:t>  </a:t>
            </a:r>
            <a:r>
              <a:rPr lang="en-IN" sz="2600" u="sng" dirty="0">
                <a:solidFill>
                  <a:srgbClr val="FFFF00"/>
                </a:solidFill>
              </a:rPr>
              <a:t>9</a:t>
            </a:r>
            <a:r>
              <a:rPr lang="en-IN" sz="2600" u="sng" dirty="0">
                <a:solidFill>
                  <a:schemeClr val="bg1"/>
                </a:solidFill>
              </a:rPr>
              <a:t>    </a:t>
            </a:r>
            <a:r>
              <a:rPr lang="en-IN" sz="2600" u="sng" dirty="0">
                <a:solidFill>
                  <a:srgbClr val="00CC00"/>
                </a:solidFill>
              </a:rPr>
              <a:t>2</a:t>
            </a:r>
            <a:r>
              <a:rPr lang="en-IN" sz="2600" u="sng" dirty="0">
                <a:solidFill>
                  <a:schemeClr val="bg1"/>
                </a:solidFill>
              </a:rPr>
              <a:t>  </a:t>
            </a:r>
            <a:r>
              <a:rPr lang="en-IN" sz="2600" dirty="0">
                <a:solidFill>
                  <a:schemeClr val="bg1"/>
                </a:solidFill>
              </a:rPr>
              <a:t>                          Add the products.</a:t>
            </a:r>
          </a:p>
          <a:p>
            <a:pPr marL="0" indent="0">
              <a:buNone/>
            </a:pPr>
            <a:r>
              <a:rPr lang="en-IN" sz="2600" dirty="0">
                <a:solidFill>
                  <a:schemeClr val="bg1"/>
                </a:solidFill>
              </a:rPr>
              <a:t>                                Ans: 392</a:t>
            </a:r>
          </a:p>
          <a:p>
            <a:pPr marL="0" indent="0">
              <a:buNone/>
            </a:pPr>
            <a:endParaRPr lang="en-IN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223959" y="5131513"/>
            <a:ext cx="97840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5" name="Right Arrow 4"/>
          <p:cNvSpPr/>
          <p:nvPr/>
        </p:nvSpPr>
        <p:spPr>
          <a:xfrm>
            <a:off x="5231904" y="5410072"/>
            <a:ext cx="97840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5223959" y="5688631"/>
            <a:ext cx="97840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ight Arrow 6"/>
          <p:cNvSpPr/>
          <p:nvPr/>
        </p:nvSpPr>
        <p:spPr>
          <a:xfrm>
            <a:off x="5231904" y="5949280"/>
            <a:ext cx="97840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Arrow 3">
            <a:extLst>
              <a:ext uri="{FF2B5EF4-FFF2-40B4-BE49-F238E27FC236}">
                <a16:creationId xmlns:a16="http://schemas.microsoft.com/office/drawing/2014/main" id="{4E47ABCA-4537-40FF-B34B-91E7B9803143}"/>
              </a:ext>
            </a:extLst>
          </p:cNvPr>
          <p:cNvSpPr/>
          <p:nvPr/>
        </p:nvSpPr>
        <p:spPr>
          <a:xfrm>
            <a:off x="2885728" y="2558488"/>
            <a:ext cx="1512168" cy="144016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ight Arrow 3">
            <a:extLst>
              <a:ext uri="{FF2B5EF4-FFF2-40B4-BE49-F238E27FC236}">
                <a16:creationId xmlns:a16="http://schemas.microsoft.com/office/drawing/2014/main" id="{48B9932F-34D4-49AE-A1BD-27A0EB4ADBB2}"/>
              </a:ext>
            </a:extLst>
          </p:cNvPr>
          <p:cNvSpPr/>
          <p:nvPr/>
        </p:nvSpPr>
        <p:spPr>
          <a:xfrm>
            <a:off x="7038022" y="2558488"/>
            <a:ext cx="1512168" cy="144016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45454AE-7879-450B-B782-36456983D2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50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74"/>
    </mc:Choice>
    <mc:Fallback>
      <p:transition spd="slow" advTm="8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B1B56-0D0C-4941-89A7-101487EBE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7"/>
            <a:ext cx="12192000" cy="684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34252"/>
            <a:ext cx="11521280" cy="6336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N" sz="3600" u="sng" dirty="0">
                <a:solidFill>
                  <a:srgbClr val="FF33CC"/>
                </a:solidFill>
                <a:latin typeface="Arial Black" panose="020B0A04020102020204" pitchFamily="34" charset="0"/>
              </a:rPr>
              <a:t>Multiplying by expanding the bigger number</a:t>
            </a:r>
            <a:br>
              <a:rPr lang="en-IN" sz="3600" u="sng" dirty="0">
                <a:solidFill>
                  <a:srgbClr val="FF33CC"/>
                </a:solidFill>
                <a:latin typeface="Arial Black" panose="020B0A04020102020204" pitchFamily="34" charset="0"/>
              </a:rPr>
            </a:br>
            <a:endParaRPr lang="en-IN" sz="3600" u="sng" dirty="0">
              <a:solidFill>
                <a:srgbClr val="FF33CC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</a:rPr>
              <a:t>		Example:  Multiply 83 by 4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</a:rPr>
              <a:t>   				83 X 4   Now let us expand 83 as     					 			      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</a:rPr>
              <a:t>                                80 + 3			     	     </a:t>
            </a:r>
            <a:r>
              <a:rPr lang="en-IN" sz="3600" u="sng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</a:rPr>
              <a:t>                                80 X 4 =  3 2 0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</a:rPr>
              <a:t>                                  3  X 4 =</a:t>
            </a:r>
            <a:r>
              <a:rPr lang="en-IN" sz="3600" u="sng" dirty="0">
                <a:solidFill>
                  <a:schemeClr val="bg1"/>
                </a:solidFill>
              </a:rPr>
              <a:t> + 1 2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</a:rPr>
              <a:t>                                                </a:t>
            </a:r>
            <a:r>
              <a:rPr lang="en-IN" sz="3600" u="sng" dirty="0">
                <a:solidFill>
                  <a:schemeClr val="bg1"/>
                </a:solidFill>
              </a:rPr>
              <a:t>3  3 2</a:t>
            </a:r>
          </a:p>
          <a:p>
            <a:pPr marL="0" indent="0">
              <a:buNone/>
            </a:pPr>
            <a:r>
              <a:rPr lang="en-IN" sz="3600" dirty="0">
                <a:solidFill>
                  <a:schemeClr val="bg1"/>
                </a:solidFill>
              </a:rPr>
              <a:t>             Ans: 332</a:t>
            </a:r>
          </a:p>
          <a:p>
            <a:pPr marL="0" indent="0" algn="ctr">
              <a:buNone/>
            </a:pPr>
            <a:endParaRPr lang="en-IN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IN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I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12" name="Right Arrow 3">
            <a:extLst>
              <a:ext uri="{FF2B5EF4-FFF2-40B4-BE49-F238E27FC236}">
                <a16:creationId xmlns:a16="http://schemas.microsoft.com/office/drawing/2014/main" id="{DE0130AC-7C23-4DBF-9556-5374641E17C7}"/>
              </a:ext>
            </a:extLst>
          </p:cNvPr>
          <p:cNvSpPr/>
          <p:nvPr/>
        </p:nvSpPr>
        <p:spPr>
          <a:xfrm rot="3961619">
            <a:off x="4002726" y="2713707"/>
            <a:ext cx="893089" cy="13910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ight Arrow 3">
            <a:extLst>
              <a:ext uri="{FF2B5EF4-FFF2-40B4-BE49-F238E27FC236}">
                <a16:creationId xmlns:a16="http://schemas.microsoft.com/office/drawing/2014/main" id="{7D6D5490-AC36-4969-9797-93A751342D94}"/>
              </a:ext>
            </a:extLst>
          </p:cNvPr>
          <p:cNvSpPr/>
          <p:nvPr/>
        </p:nvSpPr>
        <p:spPr>
          <a:xfrm rot="6589232">
            <a:off x="3612283" y="2702130"/>
            <a:ext cx="893089" cy="13910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8A27A9-DA75-4D5D-B281-6F1B9BDA23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87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6"/>
    </mc:Choice>
    <mc:Fallback>
      <p:transition spd="slow" advTm="4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C0FF54-B585-4CF7-B6DC-B24CC7BA2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901"/>
            <a:ext cx="12192000" cy="68476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F884A-2519-4395-94ED-BA4BD1240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32657"/>
            <a:ext cx="10742984" cy="579350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IN" sz="9600" u="sng" dirty="0">
                <a:solidFill>
                  <a:srgbClr val="FFC000"/>
                </a:solidFill>
              </a:rPr>
              <a:t>Word Problems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There are 75 boxes of toys. Each box contains 25 toys. How many toys are there in all in the boxes?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                                                       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Number of boxes                        =   </a:t>
            </a:r>
            <a:r>
              <a:rPr lang="en-IN" sz="3600" baseline="30000" dirty="0">
                <a:solidFill>
                  <a:srgbClr val="FF33CC"/>
                </a:solidFill>
              </a:rPr>
              <a:t>        </a:t>
            </a:r>
            <a:r>
              <a:rPr lang="en-IN" sz="3600" dirty="0">
                <a:solidFill>
                  <a:srgbClr val="00FFCC"/>
                </a:solidFill>
              </a:rPr>
              <a:t>7 5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Number of  toys in each boxes =        2 5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Number of toys in all                 = 75 X 25  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                                                          </a:t>
            </a:r>
            <a:r>
              <a:rPr lang="en-IN" sz="3600" dirty="0">
                <a:solidFill>
                  <a:srgbClr val="00CC00"/>
                </a:solidFill>
              </a:rPr>
              <a:t>Th</a:t>
            </a:r>
            <a:r>
              <a:rPr lang="en-IN" sz="3600" dirty="0">
                <a:solidFill>
                  <a:srgbClr val="00FFCC"/>
                </a:solidFill>
              </a:rPr>
              <a:t> 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IN" sz="3600" dirty="0">
                <a:solidFill>
                  <a:srgbClr val="00FFCC"/>
                </a:solidFill>
              </a:rPr>
              <a:t> </a:t>
            </a:r>
            <a:r>
              <a:rPr lang="en-IN" sz="3600" dirty="0">
                <a:solidFill>
                  <a:srgbClr val="FF0066"/>
                </a:solidFill>
              </a:rPr>
              <a:t>T</a:t>
            </a:r>
            <a:r>
              <a:rPr lang="en-IN" sz="3600" dirty="0">
                <a:solidFill>
                  <a:srgbClr val="00FFCC"/>
                </a:solidFill>
              </a:rPr>
              <a:t> </a:t>
            </a:r>
            <a:r>
              <a:rPr lang="en-IN" sz="3600" dirty="0">
                <a:solidFill>
                  <a:srgbClr val="FF33CC"/>
                </a:solidFill>
              </a:rPr>
              <a:t>O</a:t>
            </a:r>
            <a:r>
              <a:rPr lang="en-IN" sz="3600" dirty="0">
                <a:solidFill>
                  <a:srgbClr val="00FFCC"/>
                </a:solidFill>
              </a:rPr>
              <a:t>                                                              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                                                                   </a:t>
            </a:r>
            <a:r>
              <a:rPr lang="en-IN" sz="3600" dirty="0">
                <a:solidFill>
                  <a:srgbClr val="FF0066"/>
                </a:solidFill>
              </a:rPr>
              <a:t>7</a:t>
            </a:r>
            <a:r>
              <a:rPr lang="en-IN" sz="3600" dirty="0">
                <a:solidFill>
                  <a:srgbClr val="00FFCC"/>
                </a:solidFill>
              </a:rPr>
              <a:t>  </a:t>
            </a:r>
            <a:r>
              <a:rPr lang="en-IN" sz="3600" dirty="0">
                <a:solidFill>
                  <a:srgbClr val="FF33CC"/>
                </a:solidFill>
              </a:rPr>
              <a:t>5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                                                            </a:t>
            </a:r>
            <a:r>
              <a:rPr lang="en-IN" sz="3600" u="sng" dirty="0">
                <a:solidFill>
                  <a:srgbClr val="00FFCC"/>
                </a:solidFill>
              </a:rPr>
              <a:t>   X  </a:t>
            </a:r>
            <a:r>
              <a:rPr lang="en-IN" sz="3600" u="sng" dirty="0">
                <a:solidFill>
                  <a:srgbClr val="FF0066"/>
                </a:solidFill>
              </a:rPr>
              <a:t>2</a:t>
            </a:r>
            <a:r>
              <a:rPr lang="en-IN" sz="3600" u="sng" dirty="0">
                <a:solidFill>
                  <a:srgbClr val="00FFCC"/>
                </a:solidFill>
              </a:rPr>
              <a:t>  </a:t>
            </a:r>
            <a:r>
              <a:rPr lang="en-IN" sz="3600" u="sng" dirty="0">
                <a:solidFill>
                  <a:srgbClr val="FF33CC"/>
                </a:solidFill>
              </a:rPr>
              <a:t>5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                                                                </a:t>
            </a:r>
            <a:r>
              <a:rPr lang="en-IN" sz="36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IN" sz="3600" dirty="0">
                <a:solidFill>
                  <a:srgbClr val="00FFCC"/>
                </a:solidFill>
              </a:rPr>
              <a:t> </a:t>
            </a:r>
            <a:r>
              <a:rPr lang="en-IN" sz="3600" dirty="0">
                <a:solidFill>
                  <a:srgbClr val="FF0066"/>
                </a:solidFill>
              </a:rPr>
              <a:t>7</a:t>
            </a:r>
            <a:r>
              <a:rPr lang="en-IN" sz="3600" dirty="0">
                <a:solidFill>
                  <a:srgbClr val="00FFCC"/>
                </a:solidFill>
              </a:rPr>
              <a:t>  </a:t>
            </a:r>
            <a:r>
              <a:rPr lang="en-IN" sz="3600" dirty="0">
                <a:solidFill>
                  <a:srgbClr val="FF33CC"/>
                </a:solidFill>
              </a:rPr>
              <a:t>5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                                                     </a:t>
            </a:r>
            <a:r>
              <a:rPr lang="en-IN" sz="3600" u="sng" dirty="0">
                <a:solidFill>
                  <a:srgbClr val="00FFCC"/>
                </a:solidFill>
              </a:rPr>
              <a:t>+   </a:t>
            </a:r>
            <a:r>
              <a:rPr lang="en-IN" sz="3600" u="sng" dirty="0">
                <a:solidFill>
                  <a:srgbClr val="00CC00"/>
                </a:solidFill>
              </a:rPr>
              <a:t>1</a:t>
            </a:r>
            <a:r>
              <a:rPr lang="en-IN" sz="3600" u="sng" dirty="0">
                <a:solidFill>
                  <a:srgbClr val="00FFCC"/>
                </a:solidFill>
              </a:rPr>
              <a:t>   </a:t>
            </a:r>
            <a:r>
              <a:rPr lang="en-IN" sz="3600" u="sng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IN" sz="3600" u="sng" dirty="0">
                <a:solidFill>
                  <a:srgbClr val="00FFCC"/>
                </a:solidFill>
              </a:rPr>
              <a:t>  </a:t>
            </a:r>
            <a:r>
              <a:rPr lang="en-IN" sz="3600" u="sng" dirty="0">
                <a:solidFill>
                  <a:srgbClr val="FF0066"/>
                </a:solidFill>
              </a:rPr>
              <a:t>0</a:t>
            </a:r>
            <a:r>
              <a:rPr lang="en-IN" sz="3600" u="sng" dirty="0">
                <a:solidFill>
                  <a:srgbClr val="00FFCC"/>
                </a:solidFill>
              </a:rPr>
              <a:t>  </a:t>
            </a:r>
            <a:r>
              <a:rPr lang="en-IN" sz="3600" u="sng" dirty="0">
                <a:solidFill>
                  <a:srgbClr val="FF33CC"/>
                </a:solidFill>
              </a:rPr>
              <a:t>0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                                                     </a:t>
            </a:r>
            <a:r>
              <a:rPr lang="en-IN" sz="3600" u="sng" dirty="0">
                <a:solidFill>
                  <a:srgbClr val="00FFCC"/>
                </a:solidFill>
              </a:rPr>
              <a:t>     </a:t>
            </a:r>
            <a:r>
              <a:rPr lang="en-IN" sz="3600" u="sng" dirty="0">
                <a:solidFill>
                  <a:srgbClr val="00CC00"/>
                </a:solidFill>
              </a:rPr>
              <a:t>1</a:t>
            </a:r>
            <a:r>
              <a:rPr lang="en-IN" sz="3600" u="sng" dirty="0">
                <a:solidFill>
                  <a:srgbClr val="00FFCC"/>
                </a:solidFill>
              </a:rPr>
              <a:t>   </a:t>
            </a:r>
            <a:r>
              <a:rPr lang="en-IN" sz="3600" u="sng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IN" sz="3600" u="sng" dirty="0">
                <a:solidFill>
                  <a:srgbClr val="00FFCC"/>
                </a:solidFill>
              </a:rPr>
              <a:t>  </a:t>
            </a:r>
            <a:r>
              <a:rPr lang="en-IN" sz="3600" u="sng" dirty="0">
                <a:solidFill>
                  <a:srgbClr val="FF0066"/>
                </a:solidFill>
              </a:rPr>
              <a:t>7</a:t>
            </a:r>
            <a:r>
              <a:rPr lang="en-IN" sz="3600" u="sng" dirty="0">
                <a:solidFill>
                  <a:srgbClr val="00FFCC"/>
                </a:solidFill>
              </a:rPr>
              <a:t>  </a:t>
            </a:r>
            <a:r>
              <a:rPr lang="en-IN" sz="3600" u="sng" dirty="0">
                <a:solidFill>
                  <a:srgbClr val="FF33CC"/>
                </a:solidFill>
              </a:rPr>
              <a:t>5</a:t>
            </a:r>
          </a:p>
          <a:p>
            <a:pPr marL="0" indent="0">
              <a:buNone/>
            </a:pPr>
            <a:r>
              <a:rPr lang="en-IN" sz="3600" dirty="0">
                <a:solidFill>
                  <a:srgbClr val="00FFCC"/>
                </a:solidFill>
              </a:rPr>
              <a:t>Ans: There are 1875 toys in all in the boxes.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7AFA52-41BC-4B85-9B05-BFAE7C783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204864"/>
            <a:ext cx="3960440" cy="3384376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0E101BB-C50D-4DAC-B230-8F563438C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3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16"/>
    </mc:Choice>
    <mc:Fallback>
      <p:transition spd="slow" advTm="4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6|5.2|3.5|5.6|9.7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6.8|2.7|12.3|6.9|8.1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|6.9|17.1|11|1.7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3|6.9|7|15.1|12.5|1.4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1|3.7|0.8|0.7|0.6|9.7|20.7|4.3|4.5|1|4.3|7.1|6.6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7|4|0.8|0.6|8.8|1.2|0.9|3.2|20.7|5|1.5|1.3|4.1|9|1.3|6.8|1.5|7.1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7|4.1|5.8|1.2|1.7|9.5|4.9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9.3|5.6|5.6|2.1|3.8|2.2|0.9|0.9|1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1061</Words>
  <Application>Microsoft Office PowerPoint</Application>
  <PresentationFormat>Widescreen</PresentationFormat>
  <Paragraphs>99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MULTIPLICATION</dc:title>
  <dc:creator>ANUBHAV</dc:creator>
  <cp:lastModifiedBy>ANUBHAV</cp:lastModifiedBy>
  <cp:revision>66</cp:revision>
  <dcterms:created xsi:type="dcterms:W3CDTF">2020-09-24T04:03:11Z</dcterms:created>
  <dcterms:modified xsi:type="dcterms:W3CDTF">2020-09-25T12:20:18Z</dcterms:modified>
</cp:coreProperties>
</file>